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0E08"/>
    <a:srgbClr val="B92D14"/>
    <a:srgbClr val="35759D"/>
    <a:srgbClr val="35B19D"/>
    <a:srgbClr val="000000"/>
    <a:srgbClr val="FFFF00"/>
    <a:srgbClr val="491403"/>
    <a:srgbClr val="3A1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01" autoAdjust="0"/>
    <p:restoredTop sz="95596" autoAdjust="0"/>
  </p:normalViewPr>
  <p:slideViewPr>
    <p:cSldViewPr>
      <p:cViewPr>
        <p:scale>
          <a:sx n="100" d="100"/>
          <a:sy n="100" d="100"/>
        </p:scale>
        <p:origin x="-2028" y="-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69A840D-F964-4B9F-BCB6-A85057573E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291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53FED6-0760-4466-B83F-D3B9595CABF5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420F54-EBF5-43DC-ABBE-A9A245DBB0AE}" type="slidenum">
              <a:rPr lang="en-US"/>
              <a:pPr/>
              <a:t>10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420F54-EBF5-43DC-ABBE-A9A245DBB0AE}" type="slidenum">
              <a:rPr lang="en-US"/>
              <a:pPr/>
              <a:t>11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420F54-EBF5-43DC-ABBE-A9A245DBB0AE}" type="slidenum">
              <a:rPr lang="en-US"/>
              <a:pPr/>
              <a:t>12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420F54-EBF5-43DC-ABBE-A9A245DBB0AE}" type="slidenum">
              <a:rPr lang="en-US"/>
              <a:pPr/>
              <a:t>13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420F54-EBF5-43DC-ABBE-A9A245DBB0AE}" type="slidenum">
              <a:rPr lang="en-US"/>
              <a:pPr/>
              <a:t>14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420F54-EBF5-43DC-ABBE-A9A245DBB0AE}" type="slidenum">
              <a:rPr lang="en-US"/>
              <a:pPr/>
              <a:t>15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420F54-EBF5-43DC-ABBE-A9A245DBB0AE}" type="slidenum">
              <a:rPr lang="en-US"/>
              <a:pPr/>
              <a:t>16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420F54-EBF5-43DC-ABBE-A9A245DBB0AE}" type="slidenum">
              <a:rPr lang="en-US"/>
              <a:pPr/>
              <a:t>17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420F54-EBF5-43DC-ABBE-A9A245DBB0AE}" type="slidenum">
              <a:rPr lang="en-US"/>
              <a:pPr/>
              <a:t>18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420F54-EBF5-43DC-ABBE-A9A245DBB0AE}" type="slidenum">
              <a:rPr lang="en-US"/>
              <a:pPr/>
              <a:t>19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F595F4-C106-4D16-90FB-174D95FF491B}" type="slidenum">
              <a:rPr lang="en-US"/>
              <a:pPr/>
              <a:t>2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420F54-EBF5-43DC-ABBE-A9A245DBB0AE}" type="slidenum">
              <a:rPr lang="en-US"/>
              <a:pPr/>
              <a:t>3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420F54-EBF5-43DC-ABBE-A9A245DBB0AE}" type="slidenum">
              <a:rPr lang="en-US"/>
              <a:pPr/>
              <a:t>4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420F54-EBF5-43DC-ABBE-A9A245DBB0AE}" type="slidenum">
              <a:rPr lang="en-US"/>
              <a:pPr/>
              <a:t>5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420F54-EBF5-43DC-ABBE-A9A245DBB0AE}" type="slidenum">
              <a:rPr lang="en-US"/>
              <a:pPr/>
              <a:t>6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420F54-EBF5-43DC-ABBE-A9A245DBB0AE}" type="slidenum">
              <a:rPr lang="en-US"/>
              <a:pPr/>
              <a:t>7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420F54-EBF5-43DC-ABBE-A9A245DBB0AE}" type="slidenum">
              <a:rPr lang="en-US"/>
              <a:pPr/>
              <a:t>8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420F54-EBF5-43DC-ABBE-A9A245DBB0AE}" type="slidenum">
              <a:rPr lang="en-US"/>
              <a:pPr/>
              <a:t>9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714500"/>
            <a:ext cx="8534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2400300"/>
            <a:ext cx="8534400" cy="4572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855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914400"/>
            <a:ext cx="2171700" cy="5619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3350" y="914400"/>
            <a:ext cx="6362700" cy="5619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445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155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4135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209800"/>
            <a:ext cx="3352800" cy="432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3352800" cy="432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433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819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723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3695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0251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7763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3350" y="914400"/>
            <a:ext cx="8686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2209800"/>
            <a:ext cx="6858000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g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g"/><Relationship Id="rId3" Type="http://schemas.openxmlformats.org/officeDocument/2006/relationships/image" Target="../media/image8.jpeg"/><Relationship Id="rId7" Type="http://schemas.openxmlformats.org/officeDocument/2006/relationships/image" Target="../media/image5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g"/><Relationship Id="rId5" Type="http://schemas.openxmlformats.org/officeDocument/2006/relationships/image" Target="../media/image48.jpg"/><Relationship Id="rId10" Type="http://schemas.openxmlformats.org/officeDocument/2006/relationships/image" Target="../media/image52.jpg"/><Relationship Id="rId4" Type="http://schemas.openxmlformats.org/officeDocument/2006/relationships/image" Target="../media/image47.jpg"/><Relationship Id="rId9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g"/><Relationship Id="rId4" Type="http://schemas.openxmlformats.org/officeDocument/2006/relationships/image" Target="../media/image5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g"/><Relationship Id="rId5" Type="http://schemas.openxmlformats.org/officeDocument/2006/relationships/image" Target="../media/image56.jpg"/><Relationship Id="rId4" Type="http://schemas.openxmlformats.org/officeDocument/2006/relationships/image" Target="../media/image5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g"/><Relationship Id="rId5" Type="http://schemas.openxmlformats.org/officeDocument/2006/relationships/image" Target="../media/image59.jpg"/><Relationship Id="rId4" Type="http://schemas.openxmlformats.org/officeDocument/2006/relationships/image" Target="../media/image5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wmf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e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10" Type="http://schemas.openxmlformats.org/officeDocument/2006/relationships/image" Target="../media/image15.jpg"/><Relationship Id="rId4" Type="http://schemas.openxmlformats.org/officeDocument/2006/relationships/image" Target="../media/image9.jpg"/><Relationship Id="rId9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8.jpe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Relationship Id="rId9" Type="http://schemas.openxmlformats.org/officeDocument/2006/relationships/image" Target="../media/image2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2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3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8.jpeg"/><Relationship Id="rId7" Type="http://schemas.openxmlformats.org/officeDocument/2006/relationships/image" Target="../media/image3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 smtClean="0">
                <a:latin typeface="Emerald Isle" pitchFamily="2" charset="0"/>
              </a:rPr>
              <a:t>Isle</a:t>
            </a:r>
            <a:r>
              <a:rPr lang="en-US" sz="5400" dirty="0" smtClean="0"/>
              <a:t> </a:t>
            </a:r>
            <a:r>
              <a:rPr lang="en-US" sz="5400" dirty="0" smtClean="0">
                <a:latin typeface="Emerald Isle" pitchFamily="2" charset="0"/>
              </a:rPr>
              <a:t>of Hope’s Dress for Success</a:t>
            </a:r>
            <a:endParaRPr lang="ru-RU" sz="5400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124200"/>
            <a:ext cx="8534400" cy="609600"/>
          </a:xfrm>
        </p:spPr>
        <p:txBody>
          <a:bodyPr/>
          <a:lstStyle/>
          <a:p>
            <a:r>
              <a:rPr lang="en-US" sz="3600" dirty="0" smtClean="0">
                <a:latin typeface="Jester" pitchFamily="2" charset="0"/>
              </a:rPr>
              <a:t>From the Code of Conduct’s Dress </a:t>
            </a:r>
            <a:r>
              <a:rPr lang="en-US" sz="3600" dirty="0">
                <a:latin typeface="Jester" pitchFamily="2" charset="0"/>
              </a:rPr>
              <a:t>C</a:t>
            </a:r>
            <a:r>
              <a:rPr lang="en-US" sz="3600" dirty="0" smtClean="0">
                <a:latin typeface="Jester" pitchFamily="2" charset="0"/>
              </a:rPr>
              <a:t>ode</a:t>
            </a:r>
            <a:endParaRPr lang="en-US" sz="3600" dirty="0">
              <a:latin typeface="Jester" pitchFamily="2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81000"/>
            <a:ext cx="6934200" cy="1524000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  <a:latin typeface="Jester" pitchFamily="2" charset="0"/>
              </a:rPr>
              <a:t>All shoes must be enclosed and tied neatly</a:t>
            </a:r>
            <a:r>
              <a:rPr lang="en-US" sz="2800" smtClean="0">
                <a:solidFill>
                  <a:schemeClr val="tx1"/>
                </a:solidFill>
                <a:latin typeface="Jester" pitchFamily="2" charset="0"/>
              </a:rPr>
              <a:t>. </a:t>
            </a:r>
            <a:r>
              <a:rPr lang="en-US" sz="2800" smtClean="0">
                <a:solidFill>
                  <a:schemeClr val="tx1"/>
                </a:solidFill>
                <a:latin typeface="Jester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Jester" pitchFamily="2" charset="0"/>
              </a:rPr>
              <a:t>Also, no flashing or distracting shoes!</a:t>
            </a:r>
            <a:endParaRPr lang="en-US" sz="2800" dirty="0">
              <a:solidFill>
                <a:schemeClr val="tx1"/>
              </a:solidFill>
              <a:latin typeface="Jester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062162"/>
            <a:ext cx="2466975" cy="1847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036" y="2062162"/>
            <a:ext cx="2143125" cy="2143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024" y="4267200"/>
            <a:ext cx="2009775" cy="2276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4005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31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81000"/>
            <a:ext cx="6934200" cy="1295400"/>
          </a:xfrm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  <a:latin typeface="Jester" pitchFamily="2" charset="0"/>
              </a:rPr>
              <a:t>Tights, hose, or socks must be solid white, black, or navy.</a:t>
            </a:r>
            <a:endParaRPr lang="en-US" sz="3200" dirty="0">
              <a:solidFill>
                <a:schemeClr val="tx1"/>
              </a:solidFill>
              <a:latin typeface="Jester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133600"/>
            <a:ext cx="2143125" cy="2143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867150"/>
            <a:ext cx="2286000" cy="228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133600"/>
            <a:ext cx="1733550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13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81000"/>
            <a:ext cx="6934200" cy="1295400"/>
          </a:xfrm>
        </p:spPr>
        <p:txBody>
          <a:bodyPr/>
          <a:lstStyle/>
          <a:p>
            <a:r>
              <a:rPr lang="en-US" sz="3200" u="sng" dirty="0" smtClean="0">
                <a:solidFill>
                  <a:schemeClr val="tx1"/>
                </a:solidFill>
                <a:latin typeface="Jester" pitchFamily="2" charset="0"/>
              </a:rPr>
              <a:t>No</a:t>
            </a:r>
            <a:r>
              <a:rPr lang="en-US" sz="3200" dirty="0" smtClean="0">
                <a:solidFill>
                  <a:schemeClr val="tx1"/>
                </a:solidFill>
                <a:latin typeface="Jester" pitchFamily="2" charset="0"/>
              </a:rPr>
              <a:t> designs on the socks or tights!</a:t>
            </a:r>
            <a:endParaRPr lang="en-US" sz="3200" dirty="0">
              <a:solidFill>
                <a:schemeClr val="tx1"/>
              </a:solidFill>
              <a:latin typeface="Jester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752600"/>
            <a:ext cx="1859280" cy="2438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075" y="1752600"/>
            <a:ext cx="1859280" cy="2438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828800"/>
            <a:ext cx="2286000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34340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82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81000"/>
            <a:ext cx="6934200" cy="1295400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  <a:latin typeface="Jester" pitchFamily="2" charset="0"/>
              </a:rPr>
              <a:t>Solid colored sweaters, vest, or sweatshirts may be worn over the shirt.</a:t>
            </a:r>
            <a:endParaRPr lang="en-US" sz="2800" dirty="0">
              <a:solidFill>
                <a:schemeClr val="tx1"/>
              </a:solidFill>
              <a:latin typeface="Jester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50" y="2362200"/>
            <a:ext cx="2209800" cy="27595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043" y="2392789"/>
            <a:ext cx="2728913" cy="27289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373739"/>
            <a:ext cx="2286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96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7010400" cy="1371600"/>
          </a:xfrm>
        </p:spPr>
        <p:txBody>
          <a:bodyPr/>
          <a:lstStyle/>
          <a:p>
            <a:r>
              <a:rPr lang="en-US" sz="3200" u="sng" dirty="0" smtClean="0">
                <a:solidFill>
                  <a:schemeClr val="tx1"/>
                </a:solidFill>
                <a:latin typeface="Jester" pitchFamily="2" charset="0"/>
              </a:rPr>
              <a:t>No</a:t>
            </a:r>
            <a:r>
              <a:rPr lang="en-US" sz="3200" dirty="0" smtClean="0">
                <a:solidFill>
                  <a:schemeClr val="tx1"/>
                </a:solidFill>
                <a:latin typeface="Jester" pitchFamily="2" charset="0"/>
              </a:rPr>
              <a:t> hoods or hats worn in the building! Coats &amp; jackets must be unzipped!</a:t>
            </a:r>
            <a:endParaRPr lang="en-US" sz="3200" dirty="0">
              <a:solidFill>
                <a:schemeClr val="tx1"/>
              </a:solidFill>
              <a:latin typeface="Jester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447800"/>
            <a:ext cx="1733550" cy="2628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447800"/>
            <a:ext cx="2133600" cy="14198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376657"/>
            <a:ext cx="1847850" cy="2476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191000"/>
            <a:ext cx="1914525" cy="2390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4724400"/>
            <a:ext cx="2686050" cy="1704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4095749"/>
            <a:ext cx="2143125" cy="2143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675" y="2971800"/>
            <a:ext cx="2114653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27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81000"/>
            <a:ext cx="6934200" cy="1295400"/>
          </a:xfrm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  <a:latin typeface="Jester" pitchFamily="2" charset="0"/>
              </a:rPr>
              <a:t>Belts should be navy, black, or brown.</a:t>
            </a:r>
            <a:endParaRPr lang="en-US" sz="3200" dirty="0">
              <a:solidFill>
                <a:schemeClr val="tx1"/>
              </a:solidFill>
              <a:latin typeface="Jester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562225"/>
            <a:ext cx="2638425" cy="1733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195512"/>
            <a:ext cx="184785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43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81000"/>
            <a:ext cx="7086600" cy="1295400"/>
          </a:xfrm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  <a:latin typeface="Jester" pitchFamily="2" charset="0"/>
              </a:rPr>
              <a:t>Belts should not have large buckles, be oversized, or have offensive writing!</a:t>
            </a:r>
            <a:endParaRPr lang="en-US" sz="3200" dirty="0">
              <a:solidFill>
                <a:schemeClr val="tx1"/>
              </a:solidFill>
              <a:latin typeface="Jester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057400"/>
            <a:ext cx="2848391" cy="18954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975278"/>
            <a:ext cx="2971800" cy="19775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267200"/>
            <a:ext cx="2784884" cy="2085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50" y="40576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12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81000"/>
            <a:ext cx="6934200" cy="1295400"/>
          </a:xfrm>
        </p:spPr>
        <p:txBody>
          <a:bodyPr/>
          <a:lstStyle/>
          <a:p>
            <a:r>
              <a:rPr lang="en-US" sz="3200" u="sng" dirty="0" smtClean="0">
                <a:solidFill>
                  <a:schemeClr val="tx1"/>
                </a:solidFill>
                <a:latin typeface="Jester" pitchFamily="2" charset="0"/>
              </a:rPr>
              <a:t>No</a:t>
            </a:r>
            <a:r>
              <a:rPr lang="en-US" sz="3200" dirty="0" smtClean="0">
                <a:solidFill>
                  <a:schemeClr val="tx1"/>
                </a:solidFill>
                <a:latin typeface="Jester" pitchFamily="2" charset="0"/>
              </a:rPr>
              <a:t> oversized jewelry or accessories should be worn! </a:t>
            </a:r>
            <a:endParaRPr lang="en-US" sz="3200" dirty="0">
              <a:solidFill>
                <a:schemeClr val="tx1"/>
              </a:solidFill>
              <a:latin typeface="Jester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828800"/>
            <a:ext cx="2038350" cy="2247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685925"/>
            <a:ext cx="1914525" cy="23907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495800"/>
            <a:ext cx="2466975" cy="184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34816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8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81000"/>
            <a:ext cx="6934200" cy="1295400"/>
          </a:xfrm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  <a:latin typeface="Jester" pitchFamily="2" charset="0"/>
              </a:rPr>
              <a:t>Undershirts should not be visible. Undershirts should be white without any designs!</a:t>
            </a:r>
            <a:endParaRPr lang="en-US" sz="3200" dirty="0">
              <a:solidFill>
                <a:schemeClr val="tx1"/>
              </a:solidFill>
              <a:latin typeface="Jester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37" y="2357437"/>
            <a:ext cx="2976563" cy="297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55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143000"/>
            <a:ext cx="6934200" cy="1295400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Jester" pitchFamily="2" charset="0"/>
              </a:rPr>
              <a:t>Now you are ready to dress for success!</a:t>
            </a:r>
            <a:endParaRPr lang="en-US" sz="4000" dirty="0">
              <a:solidFill>
                <a:schemeClr val="tx1"/>
              </a:solidFill>
              <a:latin typeface="Jester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175" y="2667000"/>
            <a:ext cx="3162300" cy="355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01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6" name="Rectangle 8"/>
          <p:cNvSpPr>
            <a:spLocks noGrp="1" noChangeArrowheads="1"/>
          </p:cNvSpPr>
          <p:nvPr>
            <p:ph type="title"/>
          </p:nvPr>
        </p:nvSpPr>
        <p:spPr>
          <a:xfrm>
            <a:off x="133350" y="914400"/>
            <a:ext cx="8686800" cy="1524000"/>
          </a:xfrm>
        </p:spPr>
        <p:txBody>
          <a:bodyPr/>
          <a:lstStyle/>
          <a:p>
            <a:pPr algn="ctr"/>
            <a:r>
              <a:rPr lang="en-US" sz="4000" dirty="0" smtClean="0">
                <a:latin typeface="Jester" pitchFamily="2" charset="0"/>
              </a:rPr>
              <a:t>Take a look at what is expected and what is not allowed.</a:t>
            </a:r>
            <a:endParaRPr lang="ru-RU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514600"/>
            <a:ext cx="4114800" cy="30821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904" y="2514600"/>
            <a:ext cx="4387663" cy="3124200"/>
          </a:xfrm>
          <a:prstGeom prst="rect">
            <a:avLst/>
          </a:prstGeom>
        </p:spPr>
      </p:pic>
      <p:pic>
        <p:nvPicPr>
          <p:cNvPr id="17417" name="Picture 9" descr="C:\Users\Hadwin\AppData\Local\Microsoft\Windows\Temporary Internet Files\Content.IE5\0RTOYF7L\MC900303675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999" y="5676229"/>
            <a:ext cx="1060003" cy="106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8" name="Picture 10" descr="C:\Users\Hadwin\AppData\Local\Microsoft\Windows\Temporary Internet Files\Content.IE5\0RTOYF7L\MC900441310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5596729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81000"/>
            <a:ext cx="6934200" cy="1295400"/>
          </a:xfrm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  <a:latin typeface="Jester" pitchFamily="2" charset="0"/>
              </a:rPr>
              <a:t>Tops: Burgundy, white, or navy</a:t>
            </a:r>
            <a:br>
              <a:rPr lang="en-US" sz="3200" dirty="0" smtClean="0">
                <a:solidFill>
                  <a:schemeClr val="tx1"/>
                </a:solidFill>
                <a:latin typeface="Jester" pitchFamily="2" charset="0"/>
              </a:rPr>
            </a:br>
            <a:r>
              <a:rPr lang="en-US" sz="3200" dirty="0" smtClean="0">
                <a:solidFill>
                  <a:schemeClr val="tx1"/>
                </a:solidFill>
                <a:latin typeface="Jester" pitchFamily="2" charset="0"/>
              </a:rPr>
              <a:t>Bottoms: Khaki, Navy, Black, or Plaid</a:t>
            </a:r>
            <a:endParaRPr lang="en-US" sz="3200" dirty="0">
              <a:solidFill>
                <a:schemeClr val="tx1"/>
              </a:solidFill>
              <a:latin typeface="Jester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99" y="2409825"/>
            <a:ext cx="1952625" cy="2343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425" y="2286000"/>
            <a:ext cx="1857375" cy="2466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876800"/>
            <a:ext cx="1981200" cy="1981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062" y="5105400"/>
            <a:ext cx="1600200" cy="160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419600"/>
            <a:ext cx="1876425" cy="2438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236" y="4445350"/>
            <a:ext cx="2671763" cy="29202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656" y="2191722"/>
            <a:ext cx="2757488" cy="22774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6934200" cy="1524000"/>
          </a:xfrm>
        </p:spPr>
        <p:txBody>
          <a:bodyPr/>
          <a:lstStyle/>
          <a:p>
            <a:r>
              <a:rPr lang="en-US" sz="2800" u="sng" dirty="0" smtClean="0">
                <a:solidFill>
                  <a:schemeClr val="tx1"/>
                </a:solidFill>
                <a:latin typeface="Jester" pitchFamily="2" charset="0"/>
              </a:rPr>
              <a:t>No</a:t>
            </a:r>
            <a:r>
              <a:rPr lang="en-US" sz="2800" dirty="0" smtClean="0">
                <a:solidFill>
                  <a:schemeClr val="tx1"/>
                </a:solidFill>
                <a:latin typeface="Jester" pitchFamily="2" charset="0"/>
              </a:rPr>
              <a:t> cargo pants, leggings as pants, knit or jogging pants! No side zippers, elastic ankles or side pockets on the pants!</a:t>
            </a:r>
            <a:endParaRPr lang="en-US" sz="2800" dirty="0">
              <a:solidFill>
                <a:schemeClr val="tx1"/>
              </a:solidFill>
              <a:latin typeface="Jester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986" y="1752600"/>
            <a:ext cx="2143125" cy="2143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161" y="1862135"/>
            <a:ext cx="2495550" cy="18383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895725"/>
            <a:ext cx="1685925" cy="27051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661" y="4038600"/>
            <a:ext cx="1685925" cy="27051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191000"/>
            <a:ext cx="2143125" cy="2143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704973"/>
            <a:ext cx="1836964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58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81000"/>
            <a:ext cx="6934200" cy="1295400"/>
          </a:xfrm>
        </p:spPr>
        <p:txBody>
          <a:bodyPr/>
          <a:lstStyle/>
          <a:p>
            <a:r>
              <a:rPr lang="en-US" sz="3200" u="sng" dirty="0" smtClean="0">
                <a:solidFill>
                  <a:schemeClr val="tx1"/>
                </a:solidFill>
                <a:latin typeface="Jester" pitchFamily="2" charset="0"/>
              </a:rPr>
              <a:t>No</a:t>
            </a:r>
            <a:r>
              <a:rPr lang="en-US" sz="3200" dirty="0" smtClean="0">
                <a:solidFill>
                  <a:schemeClr val="tx1"/>
                </a:solidFill>
                <a:latin typeface="Jester" pitchFamily="2" charset="0"/>
              </a:rPr>
              <a:t> holes on the pants (even on dress down days)!</a:t>
            </a:r>
            <a:endParaRPr lang="en-US" sz="3200" dirty="0">
              <a:solidFill>
                <a:schemeClr val="tx1"/>
              </a:solidFill>
              <a:latin typeface="Jester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725" y="1981200"/>
            <a:ext cx="2619375" cy="17430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952625"/>
            <a:ext cx="2190750" cy="2085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0" y="4038600"/>
            <a:ext cx="1854200" cy="2781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35768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01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81000"/>
            <a:ext cx="6934200" cy="1447800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  <a:latin typeface="Jester" pitchFamily="2" charset="0"/>
              </a:rPr>
              <a:t>Shorts, dresses, and skirts must be no shorter than three inches from the knee!</a:t>
            </a:r>
            <a:endParaRPr lang="en-US" sz="2800" dirty="0">
              <a:solidFill>
                <a:schemeClr val="tx1"/>
              </a:solidFill>
              <a:latin typeface="Jester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709862"/>
            <a:ext cx="4013588" cy="190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590800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76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81000"/>
            <a:ext cx="6934200" cy="1295400"/>
          </a:xfrm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  <a:latin typeface="Jester" pitchFamily="2" charset="0"/>
              </a:rPr>
              <a:t>Pants must be worn at the natural waist. If they have loops, wear a belt!</a:t>
            </a:r>
            <a:endParaRPr lang="en-US" sz="3200" dirty="0">
              <a:solidFill>
                <a:schemeClr val="tx1"/>
              </a:solidFill>
              <a:latin typeface="Jester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799" y="2143124"/>
            <a:ext cx="3205093" cy="23526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828800"/>
            <a:ext cx="2209800" cy="26003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457200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64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81000"/>
            <a:ext cx="7086600" cy="1295400"/>
          </a:xfrm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  <a:latin typeface="Jester" pitchFamily="2" charset="0"/>
              </a:rPr>
              <a:t>Tops must be solid knit, collared, or turtle neck style. All must be tucked in!</a:t>
            </a:r>
            <a:endParaRPr lang="en-US" sz="3200" dirty="0">
              <a:solidFill>
                <a:schemeClr val="tx1"/>
              </a:solidFill>
              <a:latin typeface="Jester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905000"/>
            <a:ext cx="2143125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905000"/>
            <a:ext cx="2143125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762" y="5010150"/>
            <a:ext cx="4474695" cy="3695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894" y="2362200"/>
            <a:ext cx="2247067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09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81000"/>
            <a:ext cx="6934200" cy="1295400"/>
          </a:xfrm>
        </p:spPr>
        <p:txBody>
          <a:bodyPr/>
          <a:lstStyle/>
          <a:p>
            <a:r>
              <a:rPr lang="en-US" sz="2800" u="sng" dirty="0" smtClean="0">
                <a:solidFill>
                  <a:schemeClr val="tx1"/>
                </a:solidFill>
                <a:latin typeface="Jester" pitchFamily="2" charset="0"/>
              </a:rPr>
              <a:t>No</a:t>
            </a:r>
            <a:r>
              <a:rPr lang="en-US" sz="2800" dirty="0" smtClean="0">
                <a:solidFill>
                  <a:schemeClr val="tx1"/>
                </a:solidFill>
                <a:latin typeface="Jester" pitchFamily="2" charset="0"/>
              </a:rPr>
              <a:t> fish net, halter tops, tube tops, strapless, tank tops, or spaghetti straps (even on dress down days)!</a:t>
            </a:r>
            <a:endParaRPr lang="en-US" sz="2800" dirty="0">
              <a:solidFill>
                <a:schemeClr val="tx1"/>
              </a:solidFill>
              <a:latin typeface="Jester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981200"/>
            <a:ext cx="1655669" cy="2143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981200"/>
            <a:ext cx="2143125" cy="2143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838325"/>
            <a:ext cx="1866900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124325"/>
            <a:ext cx="1714500" cy="24830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294296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24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">
  <a:themeElements>
    <a:clrScheme name="powerpoint-template-24 15">
      <a:dk1>
        <a:srgbClr val="4D4D4D"/>
      </a:dk1>
      <a:lt1>
        <a:srgbClr val="FFFFFF"/>
      </a:lt1>
      <a:dk2>
        <a:srgbClr val="4D4D4D"/>
      </a:dk2>
      <a:lt2>
        <a:srgbClr val="DE5204"/>
      </a:lt2>
      <a:accent1>
        <a:srgbClr val="ED5F07"/>
      </a:accent1>
      <a:accent2>
        <a:srgbClr val="FA7E32"/>
      </a:accent2>
      <a:accent3>
        <a:srgbClr val="FFFFFF"/>
      </a:accent3>
      <a:accent4>
        <a:srgbClr val="404040"/>
      </a:accent4>
      <a:accent5>
        <a:srgbClr val="F4B6AA"/>
      </a:accent5>
      <a:accent6>
        <a:srgbClr val="E3722C"/>
      </a:accent6>
      <a:hlink>
        <a:srgbClr val="C4C4C4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C75F06"/>
        </a:lt2>
        <a:accent1>
          <a:srgbClr val="E07D06"/>
        </a:accent1>
        <a:accent2>
          <a:srgbClr val="F2A016"/>
        </a:accent2>
        <a:accent3>
          <a:srgbClr val="FFFFFF"/>
        </a:accent3>
        <a:accent4>
          <a:srgbClr val="404040"/>
        </a:accent4>
        <a:accent5>
          <a:srgbClr val="EDBFAA"/>
        </a:accent5>
        <a:accent6>
          <a:srgbClr val="DB9113"/>
        </a:accent6>
        <a:hlink>
          <a:srgbClr val="F7C91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CE5C16"/>
        </a:lt2>
        <a:accent1>
          <a:srgbClr val="E3852B"/>
        </a:accent1>
        <a:accent2>
          <a:srgbClr val="E79235"/>
        </a:accent2>
        <a:accent3>
          <a:srgbClr val="FFFFFF"/>
        </a:accent3>
        <a:accent4>
          <a:srgbClr val="404040"/>
        </a:accent4>
        <a:accent5>
          <a:srgbClr val="EFC2AC"/>
        </a:accent5>
        <a:accent6>
          <a:srgbClr val="D1842F"/>
        </a:accent6>
        <a:hlink>
          <a:srgbClr val="F09E3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D5D16"/>
        </a:lt2>
        <a:accent1>
          <a:srgbClr val="ED5B10"/>
        </a:accent1>
        <a:accent2>
          <a:srgbClr val="F5A526"/>
        </a:accent2>
        <a:accent3>
          <a:srgbClr val="FFFFFF"/>
        </a:accent3>
        <a:accent4>
          <a:srgbClr val="404040"/>
        </a:accent4>
        <a:accent5>
          <a:srgbClr val="F4B5AA"/>
        </a:accent5>
        <a:accent6>
          <a:srgbClr val="DE9521"/>
        </a:accent6>
        <a:hlink>
          <a:srgbClr val="FABD4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B33617"/>
        </a:lt2>
        <a:accent1>
          <a:srgbClr val="DC6900"/>
        </a:accent1>
        <a:accent2>
          <a:srgbClr val="ED9500"/>
        </a:accent2>
        <a:accent3>
          <a:srgbClr val="FFFFFF"/>
        </a:accent3>
        <a:accent4>
          <a:srgbClr val="404040"/>
        </a:accent4>
        <a:accent5>
          <a:srgbClr val="EBB9AA"/>
        </a:accent5>
        <a:accent6>
          <a:srgbClr val="D78700"/>
        </a:accent6>
        <a:hlink>
          <a:srgbClr val="F8BE1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FE3902"/>
        </a:lt2>
        <a:accent1>
          <a:srgbClr val="FF6B03"/>
        </a:accent1>
        <a:accent2>
          <a:srgbClr val="FF8308"/>
        </a:accent2>
        <a:accent3>
          <a:srgbClr val="FFFFFF"/>
        </a:accent3>
        <a:accent4>
          <a:srgbClr val="404040"/>
        </a:accent4>
        <a:accent5>
          <a:srgbClr val="FFBAAA"/>
        </a:accent5>
        <a:accent6>
          <a:srgbClr val="E77606"/>
        </a:accent6>
        <a:hlink>
          <a:srgbClr val="FFA90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C75F06"/>
        </a:lt2>
        <a:accent1>
          <a:srgbClr val="E07D06"/>
        </a:accent1>
        <a:accent2>
          <a:srgbClr val="E5930D"/>
        </a:accent2>
        <a:accent3>
          <a:srgbClr val="FFFFFF"/>
        </a:accent3>
        <a:accent4>
          <a:srgbClr val="404040"/>
        </a:accent4>
        <a:accent5>
          <a:srgbClr val="EDBFAA"/>
        </a:accent5>
        <a:accent6>
          <a:srgbClr val="CF850B"/>
        </a:accent6>
        <a:hlink>
          <a:srgbClr val="F99F1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D6705"/>
        </a:lt2>
        <a:accent1>
          <a:srgbClr val="EB8B09"/>
        </a:accent1>
        <a:accent2>
          <a:srgbClr val="F5A437"/>
        </a:accent2>
        <a:accent3>
          <a:srgbClr val="FFFFFF"/>
        </a:accent3>
        <a:accent4>
          <a:srgbClr val="404040"/>
        </a:accent4>
        <a:accent5>
          <a:srgbClr val="F3C4AA"/>
        </a:accent5>
        <a:accent6>
          <a:srgbClr val="DE9431"/>
        </a:accent6>
        <a:hlink>
          <a:srgbClr val="FAB55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DD6705"/>
        </a:lt2>
        <a:accent1>
          <a:srgbClr val="EB8B09"/>
        </a:accent1>
        <a:accent2>
          <a:srgbClr val="F7B635"/>
        </a:accent2>
        <a:accent3>
          <a:srgbClr val="FFFFFF"/>
        </a:accent3>
        <a:accent4>
          <a:srgbClr val="404040"/>
        </a:accent4>
        <a:accent5>
          <a:srgbClr val="F3C4AA"/>
        </a:accent5>
        <a:accent6>
          <a:srgbClr val="E0A52F"/>
        </a:accent6>
        <a:hlink>
          <a:srgbClr val="FFC72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DE5204"/>
        </a:lt2>
        <a:accent1>
          <a:srgbClr val="ED5F07"/>
        </a:accent1>
        <a:accent2>
          <a:srgbClr val="FA9B32"/>
        </a:accent2>
        <a:accent3>
          <a:srgbClr val="FFFFFF"/>
        </a:accent3>
        <a:accent4>
          <a:srgbClr val="404040"/>
        </a:accent4>
        <a:accent5>
          <a:srgbClr val="F4B6AA"/>
        </a:accent5>
        <a:accent6>
          <a:srgbClr val="E38C2C"/>
        </a:accent6>
        <a:hlink>
          <a:srgbClr val="FFA82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DE5204"/>
        </a:lt2>
        <a:accent1>
          <a:srgbClr val="ED5F07"/>
        </a:accent1>
        <a:accent2>
          <a:srgbClr val="FA7E32"/>
        </a:accent2>
        <a:accent3>
          <a:srgbClr val="FFFFFF"/>
        </a:accent3>
        <a:accent4>
          <a:srgbClr val="404040"/>
        </a:accent4>
        <a:accent5>
          <a:srgbClr val="F4B6AA"/>
        </a:accent5>
        <a:accent6>
          <a:srgbClr val="E3722C"/>
        </a:accent6>
        <a:hlink>
          <a:srgbClr val="FC852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4D4D4D"/>
        </a:dk1>
        <a:lt1>
          <a:srgbClr val="FFFFFF"/>
        </a:lt1>
        <a:dk2>
          <a:srgbClr val="4D4D4D"/>
        </a:dk2>
        <a:lt2>
          <a:srgbClr val="DE5204"/>
        </a:lt2>
        <a:accent1>
          <a:srgbClr val="ED5F07"/>
        </a:accent1>
        <a:accent2>
          <a:srgbClr val="FA7E32"/>
        </a:accent2>
        <a:accent3>
          <a:srgbClr val="FFFFFF"/>
        </a:accent3>
        <a:accent4>
          <a:srgbClr val="404040"/>
        </a:accent4>
        <a:accent5>
          <a:srgbClr val="F4B6AA"/>
        </a:accent5>
        <a:accent6>
          <a:srgbClr val="E3722C"/>
        </a:accent6>
        <a:hlink>
          <a:srgbClr val="FC672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4D4D4D"/>
        </a:dk1>
        <a:lt1>
          <a:srgbClr val="FFFFFF"/>
        </a:lt1>
        <a:dk2>
          <a:srgbClr val="4D4D4D"/>
        </a:dk2>
        <a:lt2>
          <a:srgbClr val="DE5204"/>
        </a:lt2>
        <a:accent1>
          <a:srgbClr val="ED5F07"/>
        </a:accent1>
        <a:accent2>
          <a:srgbClr val="FA7E32"/>
        </a:accent2>
        <a:accent3>
          <a:srgbClr val="FFFFFF"/>
        </a:accent3>
        <a:accent4>
          <a:srgbClr val="404040"/>
        </a:accent4>
        <a:accent5>
          <a:srgbClr val="F4B6AA"/>
        </a:accent5>
        <a:accent6>
          <a:srgbClr val="E3722C"/>
        </a:accent6>
        <a:hlink>
          <a:srgbClr val="C4C4C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372</TotalTime>
  <Words>299</Words>
  <Application>Microsoft Office PowerPoint</Application>
  <PresentationFormat>On-screen Show (4:3)</PresentationFormat>
  <Paragraphs>39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powerpoint-template</vt:lpstr>
      <vt:lpstr>Isle of Hope’s Dress for Success</vt:lpstr>
      <vt:lpstr>Take a look at what is expected and what is not allowed.</vt:lpstr>
      <vt:lpstr>Tops: Burgundy, white, or navy Bottoms: Khaki, Navy, Black, or Plaid</vt:lpstr>
      <vt:lpstr>No cargo pants, leggings as pants, knit or jogging pants! No side zippers, elastic ankles or side pockets on the pants!</vt:lpstr>
      <vt:lpstr>No holes on the pants (even on dress down days)!</vt:lpstr>
      <vt:lpstr>Shorts, dresses, and skirts must be no shorter than three inches from the knee!</vt:lpstr>
      <vt:lpstr>Pants must be worn at the natural waist. If they have loops, wear a belt!</vt:lpstr>
      <vt:lpstr>Tops must be solid knit, collared, or turtle neck style. All must be tucked in!</vt:lpstr>
      <vt:lpstr>No fish net, halter tops, tube tops, strapless, tank tops, or spaghetti straps (even on dress down days)!</vt:lpstr>
      <vt:lpstr>All shoes must be enclosed and tied neatly.  Also, no flashing or distracting shoes!</vt:lpstr>
      <vt:lpstr>Tights, hose, or socks must be solid white, black, or navy.</vt:lpstr>
      <vt:lpstr>No designs on the socks or tights!</vt:lpstr>
      <vt:lpstr>Solid colored sweaters, vest, or sweatshirts may be worn over the shirt.</vt:lpstr>
      <vt:lpstr>No hoods or hats worn in the building! Coats &amp; jackets must be unzipped!</vt:lpstr>
      <vt:lpstr>Belts should be navy, black, or brown.</vt:lpstr>
      <vt:lpstr>Belts should not have large buckles, be oversized, or have offensive writing!</vt:lpstr>
      <vt:lpstr>No oversized jewelry or accessories should be worn! </vt:lpstr>
      <vt:lpstr>Undershirts should not be visible. Undershirts should be white without any designs!</vt:lpstr>
      <vt:lpstr>Now you are ready to dress for success!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Isle of Hope’s Dress for Success</dc:title>
  <dc:creator>Hadwin</dc:creator>
  <cp:lastModifiedBy>Hadwin</cp:lastModifiedBy>
  <cp:revision>30</cp:revision>
  <dcterms:created xsi:type="dcterms:W3CDTF">2012-02-28T00:04:22Z</dcterms:created>
  <dcterms:modified xsi:type="dcterms:W3CDTF">2016-01-10T18:38:46Z</dcterms:modified>
</cp:coreProperties>
</file>